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9/7/2020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9/7/2020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9/7/2020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9/7/2020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9/7/2020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9/7/2020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9/7/2020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667000"/>
          </a:xfrm>
        </p:spPr>
        <p:txBody>
          <a:bodyPr>
            <a:noAutofit/>
          </a:bodyPr>
          <a:lstStyle/>
          <a:p>
            <a:pPr algn="ct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000" dirty="0" smtClean="0">
                <a:solidFill>
                  <a:srgbClr val="FF0000"/>
                </a:solidFill>
              </a:rPr>
              <a:t>B. Sc. III Year Botany</a:t>
            </a:r>
            <a:br>
              <a:rPr lang="en-US" sz="2000" dirty="0" smtClean="0">
                <a:solidFill>
                  <a:srgbClr val="FF0000"/>
                </a:solidFill>
              </a:rPr>
            </a:br>
            <a:r>
              <a:rPr lang="en-US" sz="2000" dirty="0" smtClean="0">
                <a:solidFill>
                  <a:srgbClr val="FF0000"/>
                </a:solidFill>
              </a:rPr>
              <a:t>SEM V</a:t>
            </a:r>
            <a:br>
              <a:rPr lang="en-US" sz="2000" dirty="0" smtClean="0">
                <a:solidFill>
                  <a:srgbClr val="FF0000"/>
                </a:solidFill>
              </a:rPr>
            </a:br>
            <a:r>
              <a:rPr lang="en-US" sz="2000" dirty="0" smtClean="0">
                <a:solidFill>
                  <a:srgbClr val="FF0000"/>
                </a:solidFill>
              </a:rPr>
              <a:t>PAPER XVI (A)</a:t>
            </a:r>
            <a:br>
              <a:rPr lang="en-US" sz="2000" dirty="0" smtClean="0">
                <a:solidFill>
                  <a:srgbClr val="FF0000"/>
                </a:solidFill>
              </a:rPr>
            </a:br>
            <a:r>
              <a:rPr lang="en-US" sz="2000" dirty="0" smtClean="0">
                <a:solidFill>
                  <a:srgbClr val="FF0000"/>
                </a:solidFill>
              </a:rPr>
              <a:t>DIVERSITY OF ANGIOSPERMS</a:t>
            </a:r>
            <a:br>
              <a:rPr lang="en-US" sz="2000" dirty="0" smtClean="0">
                <a:solidFill>
                  <a:srgbClr val="FF0000"/>
                </a:solidFill>
              </a:rPr>
            </a:br>
            <a:r>
              <a:rPr lang="en-US" sz="3200" dirty="0" smtClean="0"/>
              <a:t> </a:t>
            </a:r>
            <a:r>
              <a:rPr lang="en-US" sz="2800" dirty="0" smtClean="0"/>
              <a:t/>
            </a:r>
            <a:br>
              <a:rPr lang="en-US" sz="2800" dirty="0" smtClean="0"/>
            </a:br>
            <a:endParaRPr lang="en-US" sz="2800" dirty="0"/>
          </a:p>
        </p:txBody>
      </p:sp>
      <p:sp>
        <p:nvSpPr>
          <p:cNvPr id="3" name="Subtitle 2"/>
          <p:cNvSpPr>
            <a:spLocks noGrp="1"/>
          </p:cNvSpPr>
          <p:nvPr>
            <p:ph type="subTitle" idx="1"/>
          </p:nvPr>
        </p:nvSpPr>
        <p:spPr>
          <a:xfrm>
            <a:off x="2286000" y="2895600"/>
            <a:ext cx="6172200" cy="1981200"/>
          </a:xfrm>
        </p:spPr>
        <p:txBody>
          <a:bodyPr>
            <a:noAutofit/>
          </a:bodyPr>
          <a:lstStyle/>
          <a:p>
            <a:pPr algn="ctr"/>
            <a:r>
              <a:rPr lang="en-US" sz="1600" dirty="0" smtClean="0">
                <a:solidFill>
                  <a:schemeClr val="accent5">
                    <a:lumMod val="50000"/>
                  </a:schemeClr>
                </a:solidFill>
              </a:rPr>
              <a:t>Unit 1</a:t>
            </a:r>
          </a:p>
          <a:p>
            <a:pPr algn="ctr"/>
            <a:r>
              <a:rPr lang="en-US" sz="1400" b="1" dirty="0" smtClean="0">
                <a:solidFill>
                  <a:schemeClr val="accent5">
                    <a:lumMod val="50000"/>
                  </a:schemeClr>
                </a:solidFill>
              </a:rPr>
              <a:t>Chaptor1</a:t>
            </a:r>
          </a:p>
          <a:p>
            <a:pPr algn="ctr"/>
            <a:r>
              <a:rPr lang="en-US" sz="2000" b="1" dirty="0" smtClean="0">
                <a:solidFill>
                  <a:schemeClr val="accent5">
                    <a:lumMod val="50000"/>
                  </a:schemeClr>
                </a:solidFill>
              </a:rPr>
              <a:t>Biodiversity- Definition, concept, origin and evolution  </a:t>
            </a:r>
          </a:p>
          <a:p>
            <a:pPr algn="r"/>
            <a:endParaRPr lang="en-US" sz="900" b="1" dirty="0" smtClean="0">
              <a:solidFill>
                <a:schemeClr val="accent5">
                  <a:lumMod val="50000"/>
                </a:schemeClr>
              </a:solidFill>
            </a:endParaRPr>
          </a:p>
          <a:p>
            <a:pPr algn="r"/>
            <a:r>
              <a:rPr lang="en-US" sz="1400" b="1" dirty="0" smtClean="0">
                <a:solidFill>
                  <a:schemeClr val="accent5">
                    <a:lumMod val="50000"/>
                  </a:schemeClr>
                </a:solidFill>
              </a:rPr>
              <a:t>Dr. </a:t>
            </a:r>
            <a:r>
              <a:rPr lang="en-US" sz="1400" b="1" dirty="0" err="1" smtClean="0">
                <a:solidFill>
                  <a:schemeClr val="accent5">
                    <a:lumMod val="50000"/>
                  </a:schemeClr>
                </a:solidFill>
              </a:rPr>
              <a:t>Vikas</a:t>
            </a:r>
            <a:r>
              <a:rPr lang="en-US" sz="1400" b="1" dirty="0" smtClean="0">
                <a:solidFill>
                  <a:schemeClr val="accent5">
                    <a:lumMod val="50000"/>
                  </a:schemeClr>
                </a:solidFill>
              </a:rPr>
              <a:t> </a:t>
            </a:r>
            <a:r>
              <a:rPr lang="en-US" sz="1400" b="1" dirty="0" err="1" smtClean="0">
                <a:solidFill>
                  <a:schemeClr val="accent5">
                    <a:lumMod val="50000"/>
                  </a:schemeClr>
                </a:solidFill>
              </a:rPr>
              <a:t>Gambhire</a:t>
            </a:r>
            <a:r>
              <a:rPr lang="en-US" sz="1400" dirty="0" smtClean="0">
                <a:solidFill>
                  <a:schemeClr val="accent5">
                    <a:lumMod val="50000"/>
                  </a:schemeClr>
                </a:solidFill>
              </a:rPr>
              <a:t/>
            </a:r>
            <a:br>
              <a:rPr lang="en-US" sz="1400" dirty="0" smtClean="0">
                <a:solidFill>
                  <a:schemeClr val="accent5">
                    <a:lumMod val="50000"/>
                  </a:schemeClr>
                </a:solidFill>
              </a:rPr>
            </a:br>
            <a:endParaRPr lang="en-US" sz="1400" dirty="0" smtClean="0">
              <a:solidFill>
                <a:schemeClr val="accent5">
                  <a:lumMod val="50000"/>
                </a:schemeClr>
              </a:solidFill>
            </a:endParaRPr>
          </a:p>
          <a:p>
            <a:endParaRPr lang="en-US" sz="900" dirty="0">
              <a:solidFill>
                <a:srgbClr val="92D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fontScale="85000" lnSpcReduction="10000"/>
          </a:bodyPr>
          <a:lstStyle/>
          <a:p>
            <a:pPr algn="just" fontAlgn="base">
              <a:buNone/>
            </a:pPr>
            <a:r>
              <a:rPr lang="en-US" sz="3400" b="1" dirty="0" smtClean="0"/>
              <a:t>Origin and evolution of Biodiversity-</a:t>
            </a:r>
            <a:endParaRPr lang="en-US" sz="3400" dirty="0" smtClean="0"/>
          </a:p>
          <a:p>
            <a:pPr lvl="0" algn="just" fontAlgn="base"/>
            <a:r>
              <a:rPr lang="en-US" sz="3400" dirty="0" smtClean="0"/>
              <a:t>Darwin (1859) proposed that species compete and only the fittest survive in nature. </a:t>
            </a:r>
          </a:p>
          <a:p>
            <a:pPr lvl="0" algn="just" fontAlgn="base"/>
            <a:r>
              <a:rPr lang="en-US" sz="3400" dirty="0" smtClean="0"/>
              <a:t>It is inferred that under a strong pressure of natural selection the less fit species are eliminated. </a:t>
            </a:r>
          </a:p>
          <a:p>
            <a:pPr lvl="0" algn="just" fontAlgn="base"/>
            <a:r>
              <a:rPr lang="en-US" sz="3400" dirty="0" smtClean="0"/>
              <a:t>From this, </a:t>
            </a:r>
            <a:r>
              <a:rPr lang="en-US" sz="3400" b="1" dirty="0" smtClean="0"/>
              <a:t>concept of the competitive exclusion principle</a:t>
            </a:r>
            <a:r>
              <a:rPr lang="en-US" sz="3400" dirty="0" smtClean="0"/>
              <a:t> (Hardin 1960) has arisen, which is based on the idea that no two species can be exactly equally fit. </a:t>
            </a:r>
          </a:p>
          <a:p>
            <a:pPr algn="just" fontAlgn="base"/>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a:bodyPr>
          <a:lstStyle/>
          <a:p>
            <a:pPr algn="just"/>
            <a:r>
              <a:rPr lang="en-US" b="1" dirty="0" smtClean="0"/>
              <a:t>Introduction-</a:t>
            </a:r>
            <a:endParaRPr lang="en-US" dirty="0" smtClean="0"/>
          </a:p>
          <a:p>
            <a:pPr lvl="0" algn="just" fontAlgn="base"/>
            <a:r>
              <a:rPr lang="en-US" dirty="0" smtClean="0"/>
              <a:t>The term biodiversity was coined by Walter and Rosen (1985) and is the abbreviated word for Biological Diversity. </a:t>
            </a:r>
          </a:p>
          <a:p>
            <a:pPr lvl="0" algn="just" fontAlgn="base"/>
            <a:r>
              <a:rPr lang="en-US" dirty="0" smtClean="0"/>
              <a:t>Life originated on earth almost four billion years ago and nature took more than 1 billion </a:t>
            </a:r>
            <a:r>
              <a:rPr lang="en-US" dirty="0" smtClean="0"/>
              <a:t>years </a:t>
            </a:r>
            <a:r>
              <a:rPr lang="en-US" dirty="0" smtClean="0"/>
              <a:t>to develop this wide and complex spectrum of life on earth. </a:t>
            </a:r>
          </a:p>
          <a:p>
            <a:pPr lvl="0" algn="just" fontAlgn="base"/>
            <a:r>
              <a:rPr lang="en-US" dirty="0" smtClean="0"/>
              <a:t>Scientists believe that the total number of species on earth is in between 10-80 million (Wilson 1988) of which 1.4 million species have been identified so far.</a:t>
            </a:r>
          </a:p>
          <a:p>
            <a:pPr algn="just">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lnSpcReduction="10000"/>
          </a:bodyPr>
          <a:lstStyle/>
          <a:p>
            <a:pPr algn="just">
              <a:buNone/>
            </a:pPr>
            <a:r>
              <a:rPr lang="en-US" sz="3200" b="1" dirty="0" smtClean="0"/>
              <a:t>Introduction-</a:t>
            </a:r>
            <a:endParaRPr lang="en-US" sz="3200" dirty="0" smtClean="0"/>
          </a:p>
          <a:p>
            <a:pPr algn="just" fontAlgn="base"/>
            <a:r>
              <a:rPr lang="en-US" sz="3200" dirty="0" smtClean="0"/>
              <a:t>However, we are losing this heritage of millions of years at a very fast rate. </a:t>
            </a:r>
          </a:p>
          <a:p>
            <a:pPr lvl="0" algn="just" fontAlgn="base"/>
            <a:r>
              <a:rPr lang="en-US" sz="3200" dirty="0" smtClean="0"/>
              <a:t>It has become extremely important to study simultaneously the various life forms on earth and the causes of their destruction. </a:t>
            </a:r>
            <a:endParaRPr lang="en-US" sz="3200" dirty="0" smtClean="0"/>
          </a:p>
          <a:p>
            <a:pPr lvl="0" algn="just" fontAlgn="base"/>
            <a:r>
              <a:rPr lang="en-US" sz="3200" dirty="0" smtClean="0"/>
              <a:t>This study is carried out under Biodiversity.</a:t>
            </a:r>
            <a:endParaRPr lang="en-US" sz="3200" dirty="0" smtClean="0"/>
          </a:p>
          <a:p>
            <a:pPr algn="just" fontAlgn="base">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a:bodyPr>
          <a:lstStyle/>
          <a:p>
            <a:pPr algn="just">
              <a:buNone/>
            </a:pPr>
            <a:r>
              <a:rPr lang="en-US" sz="3200" b="1" dirty="0" smtClean="0"/>
              <a:t>Introduction-</a:t>
            </a:r>
          </a:p>
          <a:p>
            <a:pPr algn="just" fontAlgn="base"/>
            <a:r>
              <a:rPr lang="en-US" sz="3200" dirty="0" smtClean="0"/>
              <a:t>Biodiversity is the total variety of life on our planet.</a:t>
            </a:r>
          </a:p>
          <a:p>
            <a:pPr lvl="0" algn="just" fontAlgn="base"/>
            <a:r>
              <a:rPr lang="en-US" sz="3200" dirty="0" smtClean="0"/>
              <a:t>The total number of races, varieties or species i.e., the sum total of various types of microbes, plants and animals present in a system is referred to as biodiversity. </a:t>
            </a:r>
          </a:p>
          <a:p>
            <a:pPr algn="just" fontAlgn="base">
              <a:buNone/>
            </a:pPr>
            <a:endParaRPr lang="en-US" sz="32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lnSpcReduction="10000"/>
          </a:bodyPr>
          <a:lstStyle/>
          <a:p>
            <a:pPr algn="just">
              <a:buNone/>
            </a:pPr>
            <a:r>
              <a:rPr lang="en-US" b="1" dirty="0" smtClean="0"/>
              <a:t>Introduction-</a:t>
            </a:r>
          </a:p>
          <a:p>
            <a:pPr algn="just"/>
            <a:r>
              <a:rPr lang="en-US" sz="3600" dirty="0" smtClean="0"/>
              <a:t>The word biodiversity is now very widely used not only by the scientific community, but also by the common people.</a:t>
            </a:r>
          </a:p>
          <a:p>
            <a:pPr lvl="0" algn="just" fontAlgn="base"/>
            <a:r>
              <a:rPr lang="en-US" sz="3600" dirty="0" smtClean="0"/>
              <a:t>So it is very important to have clear idea about the definition of biodiversity which is recognized as a separate scientific discipline with its own principles.</a:t>
            </a:r>
          </a:p>
          <a:p>
            <a:pPr algn="just" fontAlgn="base"/>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fontScale="92500" lnSpcReduction="10000"/>
          </a:bodyPr>
          <a:lstStyle/>
          <a:p>
            <a:pPr algn="just" fontAlgn="base"/>
            <a:r>
              <a:rPr lang="en-US" b="1" dirty="0" smtClean="0"/>
              <a:t>Definition-</a:t>
            </a:r>
            <a:endParaRPr lang="en-US" dirty="0" smtClean="0"/>
          </a:p>
          <a:p>
            <a:pPr algn="just" fontAlgn="base"/>
            <a:r>
              <a:rPr lang="en-US" b="1" dirty="0" smtClean="0"/>
              <a:t>Some of the Important Definitions of Biodiversity are:</a:t>
            </a:r>
            <a:endParaRPr lang="en-US" dirty="0" smtClean="0"/>
          </a:p>
          <a:p>
            <a:pPr algn="just" fontAlgn="base">
              <a:buNone/>
            </a:pPr>
            <a:r>
              <a:rPr lang="en-US" dirty="0" smtClean="0"/>
              <a:t>	(</a:t>
            </a:r>
            <a:r>
              <a:rPr lang="en-US" dirty="0" err="1" smtClean="0"/>
              <a:t>i</a:t>
            </a:r>
            <a:r>
              <a:rPr lang="en-US" dirty="0" smtClean="0"/>
              <a:t>) </a:t>
            </a:r>
            <a:r>
              <a:rPr lang="en-US" sz="2600" dirty="0" smtClean="0"/>
              <a:t>Biodiversity is the variety of life in all its forms, levels and combinations. It includes species diversity, genetic diversity and ecosystem diversity.</a:t>
            </a:r>
          </a:p>
          <a:p>
            <a:pPr algn="just" fontAlgn="base">
              <a:buNone/>
            </a:pPr>
            <a:r>
              <a:rPr lang="en-US" sz="2600" dirty="0" smtClean="0"/>
              <a:t>	</a:t>
            </a:r>
            <a:r>
              <a:rPr lang="en-US" sz="2200" dirty="0" smtClean="0"/>
              <a:t>(International Union for Conservation of Nature and Natural Resources—IUCN and World Wildlife </a:t>
            </a:r>
            <a:r>
              <a:rPr lang="en-US" sz="2200" dirty="0" smtClean="0"/>
              <a:t>Fund—WWF).</a:t>
            </a:r>
            <a:endParaRPr lang="en-US" sz="2200" dirty="0" smtClean="0"/>
          </a:p>
          <a:p>
            <a:pPr algn="just" fontAlgn="base">
              <a:buNone/>
            </a:pPr>
            <a:r>
              <a:rPr lang="en-US" dirty="0" smtClean="0"/>
              <a:t>	(ii) The variability among living organisms from all sources, including terrestrial, marine and other aquatic </a:t>
            </a:r>
            <a:r>
              <a:rPr lang="en-US" dirty="0" smtClean="0"/>
              <a:t>ecosystems. This </a:t>
            </a:r>
            <a:r>
              <a:rPr lang="en-US" dirty="0" smtClean="0"/>
              <a:t>includes diversity within species, between species and of ecosystems.</a:t>
            </a:r>
          </a:p>
          <a:p>
            <a:pPr algn="just" fontAlgn="base">
              <a:buNone/>
            </a:pPr>
            <a:r>
              <a:rPr lang="en-US" dirty="0" smtClean="0"/>
              <a:t>	(United Nations Earth Summit in Rio de Janeiro)</a:t>
            </a:r>
          </a:p>
          <a:p>
            <a:pPr algn="just" fontAlgn="base"/>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lnSpcReduction="10000"/>
          </a:bodyPr>
          <a:lstStyle/>
          <a:p>
            <a:pPr algn="just" fontAlgn="base"/>
            <a:r>
              <a:rPr lang="en-US" b="1" dirty="0" smtClean="0"/>
              <a:t>Definition-</a:t>
            </a:r>
            <a:endParaRPr lang="en-US" dirty="0" smtClean="0"/>
          </a:p>
          <a:p>
            <a:pPr algn="just" fontAlgn="base"/>
            <a:r>
              <a:rPr lang="en-US" b="1" dirty="0" smtClean="0"/>
              <a:t>Some of the Important Definitions of Biodiversity are:</a:t>
            </a:r>
          </a:p>
          <a:p>
            <a:pPr algn="just" fontAlgn="base">
              <a:buNone/>
            </a:pPr>
            <a:r>
              <a:rPr lang="en-US" dirty="0" smtClean="0"/>
              <a:t>	(iii) Biological Diversity is the variety and variability among living organisms and the ecological complexes in which they occur and includes ecosystem diversity, species diversity and genetic diversity. </a:t>
            </a:r>
          </a:p>
          <a:p>
            <a:pPr algn="just" fontAlgn="base">
              <a:buNone/>
            </a:pPr>
            <a:r>
              <a:rPr lang="en-US" sz="2000" dirty="0" smtClean="0"/>
              <a:t>	(U.S. Congressional Biodiversity Act)</a:t>
            </a:r>
            <a:endParaRPr lang="en-US" dirty="0" smtClean="0"/>
          </a:p>
          <a:p>
            <a:pPr algn="just" fontAlgn="base">
              <a:buNone/>
            </a:pPr>
            <a:r>
              <a:rPr lang="en-US" dirty="0" smtClean="0"/>
              <a:t>	(iv) In the simplest terms, biological diversity is the variety of life and its processes and it includes the variety of living organisms, the genetic differences among them and the communities and ecosystems in which they occur. </a:t>
            </a:r>
          </a:p>
          <a:p>
            <a:pPr algn="just" fontAlgn="base"/>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fontScale="77500" lnSpcReduction="20000"/>
          </a:bodyPr>
          <a:lstStyle/>
          <a:p>
            <a:pPr algn="just" fontAlgn="base"/>
            <a:r>
              <a:rPr lang="en-US" sz="3400" b="1" dirty="0" smtClean="0"/>
              <a:t>Origin and evolution of Biodiversity-</a:t>
            </a:r>
            <a:endParaRPr lang="en-US" sz="3400" dirty="0" smtClean="0"/>
          </a:p>
          <a:p>
            <a:pPr algn="just" fontAlgn="base"/>
            <a:r>
              <a:rPr lang="en-US" sz="3400" dirty="0" smtClean="0"/>
              <a:t>The life originated in water in the form of a living mass of protoplasm. </a:t>
            </a:r>
          </a:p>
          <a:p>
            <a:pPr lvl="0" algn="just" fontAlgn="base"/>
            <a:r>
              <a:rPr lang="en-US" sz="3400" dirty="0" smtClean="0"/>
              <a:t>Life originated on earth almost four billion years ago in the form of a </a:t>
            </a:r>
            <a:r>
              <a:rPr lang="en-US" sz="3400" b="1" dirty="0" smtClean="0"/>
              <a:t>living mass of protoplasm.</a:t>
            </a:r>
            <a:endParaRPr lang="en-US" sz="3400" dirty="0" smtClean="0"/>
          </a:p>
          <a:p>
            <a:pPr lvl="0" algn="just" fontAlgn="base"/>
            <a:r>
              <a:rPr lang="en-US" sz="3400" dirty="0" smtClean="0"/>
              <a:t>About 1 billion years ago, this living mass of protoplasm has began to evolve in varied types of organisms. This was origin of biodiversity.</a:t>
            </a:r>
          </a:p>
          <a:p>
            <a:pPr lvl="0" algn="just" fontAlgn="base"/>
            <a:r>
              <a:rPr lang="en-US" sz="3400" dirty="0" smtClean="0"/>
              <a:t>Nature took more than 1 billion years to develop this wide and complex spectrum of life on earth.</a:t>
            </a:r>
          </a:p>
          <a:p>
            <a:pPr algn="just" fontAlgn="base"/>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Chaptor1</a:t>
            </a:r>
            <a:br>
              <a:rPr lang="en-US" sz="1100" b="1" dirty="0" smtClean="0">
                <a:solidFill>
                  <a:schemeClr val="accent5">
                    <a:lumMod val="50000"/>
                  </a:schemeClr>
                </a:solidFill>
              </a:rPr>
            </a:br>
            <a:r>
              <a:rPr lang="en-US" sz="1800" b="1" dirty="0" smtClean="0">
                <a:solidFill>
                  <a:schemeClr val="accent5">
                    <a:lumMod val="50000"/>
                  </a:schemeClr>
                </a:solidFill>
              </a:rPr>
              <a:t>Biodiversity- Definition, concept, origin and evolution  </a:t>
            </a:r>
            <a:br>
              <a:rPr lang="en-US" sz="1800" b="1" dirty="0" smtClean="0">
                <a:solidFill>
                  <a:schemeClr val="accent5">
                    <a:lumMod val="50000"/>
                  </a:schemeClr>
                </a:solidFill>
              </a:rPr>
            </a:br>
            <a:endParaRPr lang="en-US" sz="1600" dirty="0"/>
          </a:p>
        </p:txBody>
      </p:sp>
      <p:sp>
        <p:nvSpPr>
          <p:cNvPr id="3" name="Content Placeholder 2"/>
          <p:cNvSpPr>
            <a:spLocks noGrp="1"/>
          </p:cNvSpPr>
          <p:nvPr>
            <p:ph sz="quarter" idx="1"/>
          </p:nvPr>
        </p:nvSpPr>
        <p:spPr>
          <a:xfrm>
            <a:off x="457200" y="1371600"/>
            <a:ext cx="7467600" cy="5102352"/>
          </a:xfrm>
        </p:spPr>
        <p:txBody>
          <a:bodyPr>
            <a:normAutofit fontScale="85000" lnSpcReduction="20000"/>
          </a:bodyPr>
          <a:lstStyle/>
          <a:p>
            <a:pPr algn="just" fontAlgn="base">
              <a:buNone/>
            </a:pPr>
            <a:r>
              <a:rPr lang="en-US" sz="3400" b="1" dirty="0" smtClean="0"/>
              <a:t>Origin and evolution of Biodiversity-</a:t>
            </a:r>
            <a:endParaRPr lang="en-US" sz="3400" dirty="0" smtClean="0"/>
          </a:p>
          <a:p>
            <a:pPr lvl="0" algn="just" fontAlgn="base"/>
            <a:r>
              <a:rPr lang="en-US" sz="3400" dirty="0" smtClean="0"/>
              <a:t>The environment provided continual pressures to diversify via adaptation, innovation and exploitation of new ways of life. It was beginning of evolution of biodiversity. </a:t>
            </a:r>
          </a:p>
          <a:p>
            <a:pPr lvl="0" algn="just" fontAlgn="base"/>
            <a:r>
              <a:rPr lang="en-US" sz="3400" dirty="0" smtClean="0"/>
              <a:t>As a result of all these factors different types of organisms have been developed.</a:t>
            </a:r>
          </a:p>
          <a:p>
            <a:pPr lvl="0" algn="just" fontAlgn="base"/>
            <a:r>
              <a:rPr lang="en-US" sz="3400" dirty="0" smtClean="0"/>
              <a:t>It resulted in the species diversity.</a:t>
            </a:r>
          </a:p>
          <a:p>
            <a:pPr lvl="0" algn="just" fontAlgn="base"/>
            <a:r>
              <a:rPr lang="en-US" sz="3400" dirty="0" smtClean="0"/>
              <a:t>The species diversity is the most important event during evolution of biodiversity.</a:t>
            </a:r>
          </a:p>
          <a:p>
            <a:pPr algn="just" fontAlgn="base">
              <a:buNone/>
            </a:pP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43</TotalTime>
  <Words>470</Words>
  <Application>Microsoft Office PowerPoint</Application>
  <PresentationFormat>On-screen Show (4:3)</PresentationFormat>
  <Paragraphs>54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                                                        B. Sc. III Year Botany SEM V PAPER XVI (A) DIVERSITY OF ANGIOSPERMS   </vt:lpstr>
      <vt:lpstr>Unit 1 Chaptor1 Biodiversity- Definition, concept, origin and evolution   </vt:lpstr>
      <vt:lpstr>Unit 1 Chaptor1 Biodiversity- Definition, concept, origin and evolution   </vt:lpstr>
      <vt:lpstr>Unit 1 Chaptor1 Biodiversity- Definition, concept, origin and evolution   </vt:lpstr>
      <vt:lpstr>Unit 1 Chaptor1 Biodiversity- Definition, concept, origin and evolution   </vt:lpstr>
      <vt:lpstr>Unit 1 Chaptor1 Biodiversity- Definition, concept, origin and evolution   </vt:lpstr>
      <vt:lpstr>Unit 1 Chaptor1 Biodiversity- Definition, concept, origin and evolution   </vt:lpstr>
      <vt:lpstr>Unit 1 Chaptor1 Biodiversity- Definition, concept, origin and evolution   </vt:lpstr>
      <vt:lpstr>Unit 1 Chaptor1 Biodiversity- Definition, concept, origin and evolution   </vt:lpstr>
      <vt:lpstr>Unit 1 Chaptor1 Biodiversity- Definition, concept, origin and evolution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varadvedika</dc:creator>
  <cp:lastModifiedBy>varadvedika</cp:lastModifiedBy>
  <cp:revision>6</cp:revision>
  <dcterms:created xsi:type="dcterms:W3CDTF">2006-08-16T00:00:00Z</dcterms:created>
  <dcterms:modified xsi:type="dcterms:W3CDTF">2020-09-07T06:20:31Z</dcterms:modified>
</cp:coreProperties>
</file>